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305" r:id="rId15"/>
    <p:sldId id="304" r:id="rId16"/>
    <p:sldId id="267" r:id="rId17"/>
    <p:sldId id="270" r:id="rId18"/>
    <p:sldId id="271" r:id="rId19"/>
    <p:sldId id="272" r:id="rId20"/>
    <p:sldId id="273" r:id="rId21"/>
    <p:sldId id="274" r:id="rId22"/>
    <p:sldId id="276" r:id="rId23"/>
    <p:sldId id="27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306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4" r:id="rId42"/>
    <p:sldId id="293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7"/>
    <p:restoredTop sz="86489"/>
  </p:normalViewPr>
  <p:slideViewPr>
    <p:cSldViewPr snapToGrid="0" snapToObjects="1">
      <p:cViewPr>
        <p:scale>
          <a:sx n="100" d="100"/>
          <a:sy n="100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6ACFF-54B4-8C4C-983B-61494DDDCC25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38543-CDED-2741-BEB6-92E48DE3E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68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also data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38543-CDED-2741-BEB6-92E48DE3EE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71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points refer the start and end of each trend portion.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38543-CDED-2741-BEB6-92E48DE3EE5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1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Trend, seasonality and regressor (</a:t>
            </a:r>
            <a:r>
              <a:rPr lang="en-US" dirty="0" err="1"/>
              <a:t>is_holiday</a:t>
            </a:r>
            <a:r>
              <a:rPr lang="en-US" dirty="0"/>
              <a:t>). The contribution of those can be tuned with hyper-parameters.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38543-CDED-2741-BEB6-92E48DE3EE5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96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know the extreme changes, we can model them as well.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38543-CDED-2741-BEB6-92E48DE3EE5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5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mentioned, the problem has two two dimensional complexity. Spatial and time… </a:t>
            </a:r>
          </a:p>
          <a:p>
            <a:r>
              <a:rPr lang="en-US" dirty="0"/>
              <a:t>Regarding geospatial 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38543-CDED-2741-BEB6-92E48DE3EE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13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shows the total check-ins and check-outs.</a:t>
            </a:r>
          </a:p>
          <a:p>
            <a:r>
              <a:rPr lang="en-US" dirty="0"/>
              <a:t>Map shows values for each store. Red indicates the sink stores. </a:t>
            </a:r>
          </a:p>
          <a:p>
            <a:r>
              <a:rPr lang="en-US" dirty="0"/>
              <a:t>Green represent the stores that have more check-ins than their check-outs.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38543-CDED-2741-BEB6-92E48DE3EE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00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for recent days.</a:t>
            </a:r>
          </a:p>
          <a:p>
            <a:r>
              <a:rPr lang="en-US" dirty="0"/>
              <a:t>Rows show the date and columns show the stores, colors show the sum of in-out transactions.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38543-CDED-2741-BEB6-92E48DE3EE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38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Rush hours are noon. </a:t>
            </a:r>
          </a:p>
          <a:p>
            <a:r>
              <a:rPr lang="en-US" dirty="0"/>
              <a:t>Make those container available in advance. </a:t>
            </a:r>
          </a:p>
          <a:p>
            <a:r>
              <a:rPr lang="en-US" dirty="0"/>
              <a:t>We do not know the internal processes of the stores regarding cleaning of the containers. </a:t>
            </a:r>
          </a:p>
          <a:p>
            <a:r>
              <a:rPr lang="en-US" dirty="0"/>
              <a:t>Worst case: Containers will be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38543-CDED-2741-BEB6-92E48DE3EE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46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Regarding time complexity:</a:t>
            </a:r>
          </a:p>
          <a:p>
            <a:r>
              <a:rPr lang="en-US" dirty="0"/>
              <a:t>Is he going to return tomorrow , next Tuesday ? When?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38543-CDED-2741-BEB6-92E48DE3EE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94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Radius of 300 m shows a significant p-value.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38543-CDED-2741-BEB6-92E48DE3EE5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44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Ns stands for insignificant p-values. </a:t>
            </a:r>
          </a:p>
          <a:p>
            <a:endParaRPr lang="en-US" dirty="0"/>
          </a:p>
          <a:p>
            <a:r>
              <a:rPr lang="en-US" dirty="0"/>
              <a:t>Although global autocorrelation indicates a correlation, local autocorrelation does not.</a:t>
            </a:r>
          </a:p>
          <a:p>
            <a:r>
              <a:rPr lang="en-US" dirty="0"/>
              <a:t>I would accept my hypothesis if I had seen  more red points on the chart right and a dense cluster of red points on the map left. </a:t>
            </a:r>
          </a:p>
          <a:p>
            <a:r>
              <a:rPr lang="en-US" dirty="0"/>
              <a:t>Existence of cyan, orange and blue points contradicts my hypothesis.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38543-CDED-2741-BEB6-92E48DE3EE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70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Weekly seasonality is evident.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38543-CDED-2741-BEB6-92E48DE3EE5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74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67EE-364E-5371-BECE-C6B0798F1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031B8-F3BD-0C87-E9E6-857E809EB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FA23D-F390-A315-20E0-BED908210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5E305-77A6-D34A-A701-676E55D95C54}" type="datetime1">
              <a:rPr lang="de-DE" smtClean="0"/>
              <a:t>12.09.22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931D2-7DB2-FC75-08DC-C42D7BA3F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51B30-2EDC-9B7A-5DA4-6B1BC5715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24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5AED8-726B-D79F-072E-FC798E16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9D892F-DBA0-06A5-419D-71536FB96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C6782-7FDF-6583-95EB-CBC0E410B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4479E-B97C-F343-B230-10A3904F82EC}" type="datetime1">
              <a:rPr lang="de-DE" smtClean="0"/>
              <a:t>12.09.22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75DDB-DD9A-78BD-4617-A9EE8F8E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540E2-5192-EEF9-A3B1-213F783A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69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3EFF70-2A16-E8DE-B907-146369FC5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D95A7-0460-65B0-7183-213A2A3C8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F5A46-BFCA-306F-E4A8-C7D2C38BD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9B46-406F-0D4C-B043-9CEF3BE9BE36}" type="datetime1">
              <a:rPr lang="de-DE" smtClean="0"/>
              <a:t>12.09.22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3A621-2FFF-C0D1-C4EA-D87AFCEFE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5D4F2-72BF-9A77-6ADE-70F4EC86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18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281B-F29E-BB98-7510-4850E75A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85C29-1F91-A54A-74C8-5330AD5D4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3C509-D157-692D-E1F2-2FDF3B48E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35509-F782-2749-AB0B-E684F179D0C3}" type="datetime1">
              <a:rPr lang="de-DE" smtClean="0"/>
              <a:t>12.09.22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0C6EF-8CE6-0A11-ADAE-C121A6DFF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D5EA9-BA0F-F94B-DD8E-0EE12A8A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7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176CE-C5FA-9607-5149-597C22F14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0653F-0640-471C-994A-E49C379A0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4DCBB-BDE7-AA6B-55BC-363C7FD81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1590-EE8B-EE46-80CB-683052D30C85}" type="datetime1">
              <a:rPr lang="de-DE" smtClean="0"/>
              <a:t>12.09.22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D821D-159C-3AD5-7DA0-3A691877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A4EC3-B368-E17E-2976-0C039EAB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99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A853E-F354-59A6-6683-A3DD40E1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23F45-49F6-94A2-62BC-5DB5382D4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2BA55-D64B-319E-4E3F-8FF8741C8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F9B79-1364-6D7F-AD05-CD1D870DA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5497-03FE-1D4F-98A5-5678BED7BD37}" type="datetime1">
              <a:rPr lang="de-DE" smtClean="0"/>
              <a:t>12.09.22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ADD3E-2572-AB41-C5C3-790DE76BC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9952D-9BFB-61F0-FB9B-0F684C5C7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11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79C61-1578-339D-E7C6-56FF6C64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B47B1-DB43-0E09-6850-B007E794C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FD6C8-452D-47A5-DD17-C2281B818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B8494D-E9CD-D44C-5657-AD5276171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36A22-9D12-7142-22DC-3B9808CF7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F37B7-3191-DE55-FE9D-2F18168C3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96562-24AF-6C40-B341-25BCCD191F10}" type="datetime1">
              <a:rPr lang="de-DE" smtClean="0"/>
              <a:t>12.09.22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0AA63D-C645-A59C-AC2E-0B022A06C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C6BF78-0761-94A8-5386-5EB42CDCF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73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F245E-13DF-7C74-EA96-9189CCA0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0EBE56-CF27-2ADF-6778-A1CCA9983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12705-D0BE-E74D-891E-741F615B2AF1}" type="datetime1">
              <a:rPr lang="de-DE" smtClean="0"/>
              <a:t>12.09.22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30AAB-49B1-DC1F-1672-107736B5D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73FE1-E11D-D679-75D4-13AA0ED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63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A53634-A8B0-51EB-A49F-C89E1A2A6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9D129-0DC7-734C-9761-2B6B4E8E3A3D}" type="datetime1">
              <a:rPr lang="de-DE" smtClean="0"/>
              <a:t>12.09.22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936940-B45D-F836-E875-8FA2CA217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09464-30B0-2668-EE27-62E526DDB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4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B6DE-2196-92B6-2A08-51345A6C8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5057-2613-16CF-686A-E5C6ACB3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2D6C2-8D23-B93E-0206-F6153CBAD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9EE3B-9179-6389-124B-758B5AF24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20F2-C6C7-524C-89F0-00F7FE805318}" type="datetime1">
              <a:rPr lang="de-DE" smtClean="0"/>
              <a:t>12.09.22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EF32A-C3BC-4061-CF12-0CCF82AB6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7FA65-D43C-FF6C-92C7-00395D26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61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DDEFC-BE68-662A-4055-3C642F765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340D5-3B6F-6C43-EB58-FD156E082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DB033-C940-704C-626B-ECA461669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A0F3A-4FD7-1C53-6FC7-A36498A55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AAE21-4628-D94B-9544-55D23F07D742}" type="datetime1">
              <a:rPr lang="de-DE" smtClean="0"/>
              <a:t>12.09.22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97817-60FE-A2E7-64F8-6335B9C9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6D3EF-CCF9-D798-A0B8-170D992A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2BEF78-75FC-768C-B48C-DAA1B94F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A4487-9B9B-1ABC-4DB1-4A5D4B600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A1E6D-2B38-A4DE-73F0-1AC9C0473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74953-3476-A94D-B163-9F83CBB206FD}" type="datetime1">
              <a:rPr lang="de-DE" smtClean="0"/>
              <a:t>12.09.22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4410-B976-AEDC-EEFC-999278A4E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1B5F4-C392-AE4C-D702-9C955758F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7BBFC-88D4-0C4A-86E0-DB2AE310F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6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bs/8_rscwxd25z1bcq4d89vsz380000gn/T/com.microsoft.Word/WebArchiveCopyPasteTempFiles/page4image4099952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rspatial.org/raster/analysis/3-spauto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2300-B819-BFC3-DBEB-DA7F17827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1938" y="501650"/>
            <a:ext cx="9144000" cy="1200517"/>
          </a:xfrm>
        </p:spPr>
        <p:txBody>
          <a:bodyPr/>
          <a:lstStyle/>
          <a:p>
            <a:r>
              <a:rPr lang="en-US" dirty="0"/>
              <a:t>Master Thesis Colloquium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AEDCE-F7B5-AF73-F5BF-DEE862EF7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57755"/>
            <a:ext cx="9144000" cy="4398596"/>
          </a:xfrm>
        </p:spPr>
        <p:txBody>
          <a:bodyPr>
            <a:normAutofit fontScale="92500" lnSpcReduction="10000"/>
          </a:bodyPr>
          <a:lstStyle/>
          <a:p>
            <a:r>
              <a:rPr lang="en-DE" b="1" dirty="0"/>
              <a:t>Demand Forecast of Vytal in Cologne:</a:t>
            </a:r>
            <a:endParaRPr lang="en-DE" dirty="0"/>
          </a:p>
          <a:p>
            <a:r>
              <a:rPr lang="en-DE" b="1" dirty="0"/>
              <a:t>Correlation and Time Series Analysis of the Transactions</a:t>
            </a:r>
          </a:p>
          <a:p>
            <a:r>
              <a:rPr lang="en-DE" dirty="0"/>
              <a:t>Master of Science</a:t>
            </a:r>
          </a:p>
          <a:p>
            <a:r>
              <a:rPr lang="en-DE" dirty="0"/>
              <a:t> In</a:t>
            </a:r>
            <a:br>
              <a:rPr lang="en-DE" dirty="0"/>
            </a:br>
            <a:r>
              <a:rPr lang="en-DE" dirty="0"/>
              <a:t>Information Engineering and Computer Science</a:t>
            </a:r>
          </a:p>
          <a:p>
            <a:r>
              <a:rPr lang="en-DE" dirty="0"/>
              <a:t>By</a:t>
            </a:r>
          </a:p>
          <a:p>
            <a:r>
              <a:rPr lang="en-DE" dirty="0"/>
              <a:t>Kültigin Bozdemir </a:t>
            </a:r>
          </a:p>
          <a:p>
            <a:r>
              <a:rPr lang="en-DE" dirty="0"/>
              <a:t>24205</a:t>
            </a:r>
          </a:p>
          <a:p>
            <a:r>
              <a:rPr lang="en-DE" dirty="0"/>
              <a:t>Supervised by:</a:t>
            </a:r>
          </a:p>
          <a:p>
            <a:r>
              <a:rPr lang="en-DE" dirty="0"/>
              <a:t>Prof. Dr. Agatha Kalhoff</a:t>
            </a:r>
          </a:p>
          <a:p>
            <a:r>
              <a:rPr lang="en-DE" dirty="0"/>
              <a:t>Alexander Niclas Popovic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6611-CF23-3BB3-025E-2F43C58D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29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48EC-C46C-EF64-C0B4-884A81A9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 of the stores in recent days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05FBD-03EA-91B7-C1E9-DD8E787F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10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CBD63E-3048-91E2-2EB1-2C2A38455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4229" y="1779855"/>
            <a:ext cx="8419476" cy="457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1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FA4E-5FCE-FF78-3593-8589CE97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daily check-out distribution per store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5DBE1-7BA2-EC78-5263-3C6CB2FAD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11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E2D119-970B-3E81-431C-F1CDBB9F4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41" y="1805358"/>
            <a:ext cx="8448959" cy="40408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72C2E7-0051-8763-C1D9-408D1F798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052" y="1805358"/>
            <a:ext cx="3524018" cy="2708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AA1708-1D17-8FBF-A833-40EDE2D8B60E}"/>
              </a:ext>
            </a:extLst>
          </p:cNvPr>
          <p:cNvSpPr txBox="1"/>
          <p:nvPr/>
        </p:nvSpPr>
        <p:spPr>
          <a:xfrm>
            <a:off x="1154243" y="6205928"/>
            <a:ext cx="815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Consumers&gt;5 are removed as assumed that they are not normal users.</a:t>
            </a:r>
          </a:p>
        </p:txBody>
      </p:sp>
    </p:spTree>
    <p:extLst>
      <p:ext uri="{BB962C8B-B14F-4D97-AF65-F5344CB8AC3E}">
        <p14:creationId xmlns:p14="http://schemas.microsoft.com/office/powerpoint/2010/main" val="3483624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044C-44B3-BD97-394F-D80355E4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Hourly transactions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A87C6-CB81-7712-73F5-9FE44EC4F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12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291F5D-4CFD-AAE0-669B-2690045A9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4200" y="1424067"/>
            <a:ext cx="8949854" cy="4092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289A3D-8994-757A-D5DA-1C37F8F0B0FC}"/>
              </a:ext>
            </a:extLst>
          </p:cNvPr>
          <p:cNvSpPr txBox="1"/>
          <p:nvPr/>
        </p:nvSpPr>
        <p:spPr>
          <a:xfrm>
            <a:off x="2523347" y="5876404"/>
            <a:ext cx="416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Rush hours should be satisfied!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EA360299-0433-5A34-F92B-9C8239F50069}"/>
              </a:ext>
            </a:extLst>
          </p:cNvPr>
          <p:cNvSpPr/>
          <p:nvPr/>
        </p:nvSpPr>
        <p:spPr>
          <a:xfrm>
            <a:off x="6195937" y="5561611"/>
            <a:ext cx="494675" cy="629587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03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7AD4-A18F-2937-96B2-95D42078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8C8A5-2D57-D59E-AB88-DF7E79162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13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E00A0C-BA7A-C6FA-D8D1-5D5B32098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292" y="1657721"/>
            <a:ext cx="9893508" cy="462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5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F400-45B0-36B0-4815-46172467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Days of the containers’ duration at customers</a:t>
            </a:r>
            <a:br>
              <a:rPr lang="en-US" dirty="0"/>
            </a:br>
            <a:r>
              <a:rPr lang="en-US" dirty="0"/>
              <a:t>at a store </a:t>
            </a:r>
            <a:br>
              <a:rPr lang="en-US" dirty="0"/>
            </a:br>
            <a:r>
              <a:rPr lang="en-US" sz="2000" dirty="0"/>
              <a:t>(Store id='791b56e7-ac51-432f-b75d-17d6556a42ae’)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67DDA-5061-3463-655E-4DD47929A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536404"/>
            <a:ext cx="10515600" cy="29297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CA7E4-D866-1A5E-8E1F-2C2CEF21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48D7D-F49C-37E2-6EBC-E6A58A7DADB2}"/>
              </a:ext>
            </a:extLst>
          </p:cNvPr>
          <p:cNvSpPr txBox="1"/>
          <p:nvPr/>
        </p:nvSpPr>
        <p:spPr>
          <a:xfrm>
            <a:off x="1304143" y="5569545"/>
            <a:ext cx="6130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 complexity: </a:t>
            </a:r>
          </a:p>
          <a:p>
            <a:r>
              <a:rPr lang="en-US" dirty="0">
                <a:solidFill>
                  <a:srgbClr val="FF0000"/>
                </a:solidFill>
              </a:rPr>
              <a:t>Is he going to return tomorrow , next Tuesday ? When?</a:t>
            </a:r>
          </a:p>
          <a:p>
            <a:r>
              <a:rPr lang="en-US" dirty="0">
                <a:solidFill>
                  <a:srgbClr val="FF0000"/>
                </a:solidFill>
              </a:rPr>
              <a:t>How many containers will be returned today? </a:t>
            </a:r>
          </a:p>
        </p:txBody>
      </p:sp>
    </p:spTree>
    <p:extLst>
      <p:ext uri="{BB962C8B-B14F-4D97-AF65-F5344CB8AC3E}">
        <p14:creationId xmlns:p14="http://schemas.microsoft.com/office/powerpoint/2010/main" val="3678081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91AC-3760-CD11-3355-A21AFE0A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8498-3EB5-517F-1665-B63D0E695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Association analysis</a:t>
            </a:r>
          </a:p>
          <a:p>
            <a:r>
              <a:rPr lang="en-US" dirty="0"/>
              <a:t>Spatial autocorrelation</a:t>
            </a:r>
          </a:p>
          <a:p>
            <a:r>
              <a:rPr lang="en-US" dirty="0">
                <a:solidFill>
                  <a:srgbClr val="FF0000"/>
                </a:solidFill>
              </a:rPr>
              <a:t>Check-ins &lt;&gt; Check-outs interaction (last chapter)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15F04-322F-6D82-425E-3951E1AE5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62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F86FE-A303-ADFD-A39C-4447AB91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type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C54F-63A2-C414-D7F8-CBA276D0D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16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C191B-DABE-FB60-BEB9-03D87FDD0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15" r="1587"/>
          <a:stretch/>
        </p:blipFill>
        <p:spPr bwMode="auto">
          <a:xfrm>
            <a:off x="373505" y="2096702"/>
            <a:ext cx="3838731" cy="30709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B56928-64ED-FA77-9062-2608E3681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523" y="2096701"/>
            <a:ext cx="7525648" cy="331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36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356C6-CA75-D219-FB2F-4781043C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B96407-6808-C757-F1A6-E5C3A62FD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939" y="1610519"/>
            <a:ext cx="3838346" cy="20601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84F88-C43F-1AF2-069F-3BC3D8F2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1353E-0D83-7655-D556-8AE6F7276809}"/>
              </a:ext>
            </a:extLst>
          </p:cNvPr>
          <p:cNvSpPr txBox="1"/>
          <p:nvPr/>
        </p:nvSpPr>
        <p:spPr>
          <a:xfrm>
            <a:off x="492753" y="3314364"/>
            <a:ext cx="520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(Tan, Steinbach, Karpatne, &amp; Kumar, 2020, S. 214)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F7C7BE-920E-C053-6123-A690FCE1C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3" y="4032355"/>
            <a:ext cx="8693865" cy="251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88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85DC-49F1-778C-F41E-8845D79C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complexity</a:t>
            </a:r>
            <a:br>
              <a:rPr lang="en-US" dirty="0"/>
            </a:br>
            <a:r>
              <a:rPr lang="en-US" sz="3200" dirty="0"/>
              <a:t>Container flows among the stores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3D7F1-133D-7CEE-EB48-4DBA9CE7F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18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040E2F-8CC9-ED71-B365-ECB0222F4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226" y="1997869"/>
            <a:ext cx="4635500" cy="405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06D62-86C7-2ACB-19C4-916B420BF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56983"/>
            <a:ext cx="5403061" cy="393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82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ADAF-3FBC-C01A-9E8A-04C73E74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autocorrelation</a:t>
            </a:r>
            <a:br>
              <a:rPr lang="en-US" dirty="0"/>
            </a:br>
            <a:r>
              <a:rPr lang="en-US" dirty="0"/>
              <a:t>Moran’s 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645215-0D46-B4DB-A3BB-0149AE51F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602" y="2070100"/>
            <a:ext cx="5664200" cy="2717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AAA17-F552-00E7-BCDE-210110316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051CDD-BB4B-7D17-FBF9-87EB09BD06FF}"/>
              </a:ext>
            </a:extLst>
          </p:cNvPr>
          <p:cNvSpPr txBox="1"/>
          <p:nvPr/>
        </p:nvSpPr>
        <p:spPr>
          <a:xfrm>
            <a:off x="984738" y="4603234"/>
            <a:ext cx="261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(rspatial.org, 2022)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E2C3E2-4F40-A4B2-A074-D564ACB21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937" y="2392855"/>
            <a:ext cx="4614863" cy="16306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9BC8D1-B092-3D8C-527C-523E31DB3DFE}"/>
              </a:ext>
            </a:extLst>
          </p:cNvPr>
          <p:cNvSpPr txBox="1"/>
          <p:nvPr/>
        </p:nvSpPr>
        <p:spPr>
          <a:xfrm>
            <a:off x="6738937" y="4216691"/>
            <a:ext cx="261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(Source:Glen,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061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5739F-D418-6331-BE5D-07BD7FEDB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24B12-95D0-8455-4BCB-D80BC910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Association analysis</a:t>
            </a:r>
          </a:p>
          <a:p>
            <a:r>
              <a:rPr lang="en-US" dirty="0"/>
              <a:t>Spatial autocorrelation</a:t>
            </a:r>
          </a:p>
          <a:p>
            <a:r>
              <a:rPr lang="en-US" dirty="0"/>
              <a:t>Correlation analysis</a:t>
            </a:r>
          </a:p>
          <a:p>
            <a:r>
              <a:rPr lang="en-US" dirty="0"/>
              <a:t>Forecasting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CC030-4568-BBCA-8D52-2BBF9C01E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77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B883-8A46-EB3B-6061-F8B9EE80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Moran’s I scatter plot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A67FD-6683-142C-AF0F-1D86327FD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20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957915-2064-78D7-7C4B-AC27A1DFE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35" y="1983139"/>
            <a:ext cx="6201794" cy="4117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AF1A2-5703-FEBB-53C2-902DD2849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312" y="1983139"/>
            <a:ext cx="5802688" cy="41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46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E48A-51E7-ED8C-B507-153CB9B1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Moran’s I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15417-31CD-2A0C-E62D-EDBB2C82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21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0533B3-4143-A5E7-5139-4978AA973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929" y="2289969"/>
            <a:ext cx="50419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32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2BB2-ECFD-A9B9-652B-13BEA7DB3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Moran’s I with different distances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C7B3989-4C58-D95A-6D9F-A88A9C8A30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9664372"/>
              </p:ext>
            </p:extLst>
          </p:nvPr>
        </p:nvGraphicFramePr>
        <p:xfrm>
          <a:off x="1828801" y="2458387"/>
          <a:ext cx="7869835" cy="30430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14392">
                  <a:extLst>
                    <a:ext uri="{9D8B030D-6E8A-4147-A177-3AD203B41FA5}">
                      <a16:colId xmlns:a16="http://schemas.microsoft.com/office/drawing/2014/main" val="3274548708"/>
                    </a:ext>
                  </a:extLst>
                </a:gridCol>
                <a:gridCol w="3149934">
                  <a:extLst>
                    <a:ext uri="{9D8B030D-6E8A-4147-A177-3AD203B41FA5}">
                      <a16:colId xmlns:a16="http://schemas.microsoft.com/office/drawing/2014/main" val="1512594629"/>
                    </a:ext>
                  </a:extLst>
                </a:gridCol>
                <a:gridCol w="2205509">
                  <a:extLst>
                    <a:ext uri="{9D8B030D-6E8A-4147-A177-3AD203B41FA5}">
                      <a16:colId xmlns:a16="http://schemas.microsoft.com/office/drawing/2014/main" val="4267341625"/>
                    </a:ext>
                  </a:extLst>
                </a:gridCol>
              </a:tblGrid>
              <a:tr h="43471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DE" sz="1600">
                          <a:effectLst/>
                        </a:rPr>
                        <a:t>Bandwidth (m)</a:t>
                      </a:r>
                      <a:endParaRPr lang="en-DE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DE" sz="1600">
                          <a:effectLst/>
                        </a:rPr>
                        <a:t>Moran’s I</a:t>
                      </a:r>
                      <a:endParaRPr lang="en-DE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DE" sz="1600">
                          <a:effectLst/>
                        </a:rPr>
                        <a:t>p-value</a:t>
                      </a:r>
                      <a:endParaRPr lang="en-DE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5993741"/>
                  </a:ext>
                </a:extLst>
              </a:tr>
              <a:tr h="43471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DE" sz="1600">
                          <a:effectLst/>
                        </a:rPr>
                        <a:t>200</a:t>
                      </a:r>
                      <a:endParaRPr lang="en-DE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DE" sz="1600">
                          <a:effectLst/>
                        </a:rPr>
                        <a:t>0.66</a:t>
                      </a:r>
                      <a:endParaRPr lang="en-DE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DE" sz="1600">
                          <a:effectLst/>
                        </a:rPr>
                        <a:t>0.054</a:t>
                      </a:r>
                      <a:endParaRPr lang="en-DE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3582747"/>
                  </a:ext>
                </a:extLst>
              </a:tr>
              <a:tr h="43471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DE" sz="1600">
                          <a:effectLst/>
                        </a:rPr>
                        <a:t>300</a:t>
                      </a:r>
                      <a:endParaRPr lang="en-DE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DE" sz="1600">
                          <a:effectLst/>
                        </a:rPr>
                        <a:t>0.57</a:t>
                      </a:r>
                      <a:endParaRPr lang="en-DE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DE" sz="1600" dirty="0">
                          <a:solidFill>
                            <a:srgbClr val="FF0000"/>
                          </a:solidFill>
                          <a:effectLst/>
                        </a:rPr>
                        <a:t>0.035</a:t>
                      </a:r>
                      <a:endParaRPr lang="en-DE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4727932"/>
                  </a:ext>
                </a:extLst>
              </a:tr>
              <a:tr h="43471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DE" sz="1600">
                          <a:effectLst/>
                        </a:rPr>
                        <a:t>400</a:t>
                      </a:r>
                      <a:endParaRPr lang="en-DE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DE" sz="1600">
                          <a:effectLst/>
                        </a:rPr>
                        <a:t>0.47</a:t>
                      </a:r>
                      <a:endParaRPr lang="en-DE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DE" sz="1600">
                          <a:effectLst/>
                        </a:rPr>
                        <a:t>0.07</a:t>
                      </a:r>
                      <a:endParaRPr lang="en-DE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1827214"/>
                  </a:ext>
                </a:extLst>
              </a:tr>
              <a:tr h="43471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DE" sz="1600">
                          <a:effectLst/>
                        </a:rPr>
                        <a:t>500</a:t>
                      </a:r>
                      <a:endParaRPr lang="en-DE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DE" sz="1600">
                          <a:effectLst/>
                        </a:rPr>
                        <a:t>0.39</a:t>
                      </a:r>
                      <a:endParaRPr lang="en-DE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DE" sz="1600">
                          <a:effectLst/>
                        </a:rPr>
                        <a:t>0.093</a:t>
                      </a:r>
                      <a:endParaRPr lang="en-DE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1557107"/>
                  </a:ext>
                </a:extLst>
              </a:tr>
              <a:tr h="43471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DE" sz="1600">
                          <a:effectLst/>
                        </a:rPr>
                        <a:t>600</a:t>
                      </a:r>
                      <a:endParaRPr lang="en-DE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DE" sz="1600">
                          <a:effectLst/>
                        </a:rPr>
                        <a:t>0.33</a:t>
                      </a:r>
                      <a:endParaRPr lang="en-DE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DE" sz="1600">
                          <a:effectLst/>
                        </a:rPr>
                        <a:t>0.14</a:t>
                      </a:r>
                      <a:endParaRPr lang="en-DE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8171472"/>
                  </a:ext>
                </a:extLst>
              </a:tr>
              <a:tr h="43471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DE" sz="1600">
                          <a:effectLst/>
                        </a:rPr>
                        <a:t>700</a:t>
                      </a:r>
                      <a:endParaRPr lang="en-DE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DE" sz="1600">
                          <a:effectLst/>
                        </a:rPr>
                        <a:t>0.28</a:t>
                      </a:r>
                      <a:endParaRPr lang="en-DE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DE" sz="1600" dirty="0">
                          <a:effectLst/>
                        </a:rPr>
                        <a:t>0.16</a:t>
                      </a:r>
                      <a:endParaRPr lang="en-DE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entury Gothic" panose="020B0502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707543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FB45E-C700-5B3B-1E12-E0A344F9D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94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DA75-DBD0-78E0-4C46-2EBEFDD6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autocorrelation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D7718-1C56-AAB9-7A27-42FF10EB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23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76A644-2A9E-86FF-EA14-6097B08A0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548" y="1847850"/>
            <a:ext cx="5165094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F0BF01-0895-9121-A78F-BB8F73158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626" y="1625707"/>
            <a:ext cx="5724734" cy="473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88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E8FA-0408-BA44-2160-54394ABAA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EBA70-3534-3884-EA2D-110D87C79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DE" dirty="0"/>
              <a:t>Weather temperature</a:t>
            </a:r>
          </a:p>
          <a:p>
            <a:pPr lvl="0"/>
            <a:r>
              <a:rPr lang="en-DE" dirty="0"/>
              <a:t>Closeness to public transport (bus/train) stations</a:t>
            </a:r>
          </a:p>
          <a:p>
            <a:pPr lvl="0"/>
            <a:r>
              <a:rPr lang="en-DE" dirty="0"/>
              <a:t>Closeness to green fields</a:t>
            </a:r>
          </a:p>
          <a:p>
            <a:pPr lvl="0"/>
            <a:r>
              <a:rPr lang="en-DE" dirty="0"/>
              <a:t>Closeness to events</a:t>
            </a:r>
          </a:p>
          <a:p>
            <a:pPr lvl="0"/>
            <a:r>
              <a:rPr lang="en-DE" dirty="0"/>
              <a:t>Corona cases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718EF-5C98-BC4A-1260-1A8461F5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57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BFFC-D93E-CD59-AF5E-900D0C2F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C77F7-5908-622E-961D-E4FA9D5E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B99BCE-6F8E-F132-6EE9-F7A4D2C16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1769" y="1481056"/>
            <a:ext cx="5313076" cy="48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70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C8543-197E-D625-F9B4-AD6F84F4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 fields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7E3DA-543F-1942-7088-AEFC5F796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AF2C0F-4B70-B937-7921-DC5A5DD06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125" y="1512624"/>
            <a:ext cx="5321508" cy="48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32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F2976-EB57-DF85-D136-FE722D5F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263AA-61F3-C65B-E133-3B1FDBD0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27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88ADA9-5605-306B-1E97-0DC954EB6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7850"/>
            <a:ext cx="47736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78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8C56-0C57-F6A1-A808-2A969A9E9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p-values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4CB28-E366-40EC-E1AB-D26536602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28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5885E6-FA2B-4E2B-E62E-A7252EFBE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157" y="1690688"/>
            <a:ext cx="8674100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5E7B04-AAB7-F746-5F22-79D11D6D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617" y="4322187"/>
            <a:ext cx="8566640" cy="2417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3D79B-2A1C-1203-092F-5F5A36B5C233}"/>
              </a:ext>
            </a:extLst>
          </p:cNvPr>
          <p:cNvSpPr txBox="1"/>
          <p:nvPr/>
        </p:nvSpPr>
        <p:spPr>
          <a:xfrm>
            <a:off x="4731894" y="1389123"/>
            <a:ext cx="272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71F07-0DDF-7A75-ADB0-AC4E67559D73}"/>
              </a:ext>
            </a:extLst>
          </p:cNvPr>
          <p:cNvSpPr txBox="1"/>
          <p:nvPr/>
        </p:nvSpPr>
        <p:spPr>
          <a:xfrm>
            <a:off x="4781863" y="4137521"/>
            <a:ext cx="169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P-values Table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1BE26B-132A-14EF-A0A7-95E5C3302622}"/>
              </a:ext>
            </a:extLst>
          </p:cNvPr>
          <p:cNvSpPr/>
          <p:nvPr/>
        </p:nvSpPr>
        <p:spPr>
          <a:xfrm>
            <a:off x="7086600" y="1690688"/>
            <a:ext cx="2871216" cy="1674304"/>
          </a:xfrm>
          <a:prstGeom prst="rect">
            <a:avLst/>
          </a:prstGeom>
          <a:solidFill>
            <a:schemeClr val="accent2">
              <a:alpha val="22605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65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0771-833C-BC47-340F-41B989F68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88A06-E4CD-A6CA-7063-3853BEA49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29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646A1D-FC66-AE09-4DCB-905B22037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b="3021"/>
          <a:stretch/>
        </p:blipFill>
        <p:spPr bwMode="auto">
          <a:xfrm>
            <a:off x="356434" y="1928645"/>
            <a:ext cx="5984406" cy="29991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C8CBD9-9FD3-ECFB-725D-01CF74D97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1"/>
          <a:stretch/>
        </p:blipFill>
        <p:spPr bwMode="auto">
          <a:xfrm>
            <a:off x="6095999" y="1928645"/>
            <a:ext cx="5963019" cy="29991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4724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F47B9-C1D5-68EC-67ED-AEEB8752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Vytal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07EA04-38DF-1097-6911-C705C3855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690687"/>
            <a:ext cx="3606800" cy="26670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4F38D21-2868-8B99-6CD7-398162613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3480" y="1690687"/>
            <a:ext cx="1498898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1" descr="page4image4099952">
            <a:extLst>
              <a:ext uri="{FF2B5EF4-FFF2-40B4-BE49-F238E27FC236}">
                <a16:creationId xmlns:a16="http://schemas.microsoft.com/office/drawing/2014/main" id="{4A87629B-F899-FE9A-0A63-7331EB1E2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480" y="1690687"/>
            <a:ext cx="6370320" cy="427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0EC108-386D-20AF-D638-3FDB227FA305}"/>
              </a:ext>
            </a:extLst>
          </p:cNvPr>
          <p:cNvSpPr txBox="1"/>
          <p:nvPr/>
        </p:nvSpPr>
        <p:spPr>
          <a:xfrm>
            <a:off x="5955211" y="6123543"/>
            <a:ext cx="44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Vytal’s partners as of March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18039-D23E-210A-5773-D909DADE317D}"/>
              </a:ext>
            </a:extLst>
          </p:cNvPr>
          <p:cNvSpPr txBox="1"/>
          <p:nvPr/>
        </p:nvSpPr>
        <p:spPr>
          <a:xfrm>
            <a:off x="609600" y="4357687"/>
            <a:ext cx="44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www.vytal.org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B50FEB-B1A4-CF0B-CF5F-01322306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34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3F2D2-75A7-743C-1BD0-49FE182C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Corona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1A503-0FA6-B797-61AB-1D5E23AA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30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8A1A88-285E-F658-A3A5-661D46179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2940"/>
            <a:ext cx="10515600" cy="417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2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5904-CE5D-9A48-2D38-BE19A7A7E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49968-E873-2884-49D3-027B2B0F7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Cologne global demand prediction analysis with ARIMA</a:t>
            </a:r>
          </a:p>
          <a:p>
            <a:r>
              <a:rPr lang="en-US" dirty="0"/>
              <a:t>Individual store’s demand prediction analysis with Facebook Prophet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8DFD1-7699-75B4-DCFC-2DFF036B4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95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AA10F-FCD3-2A44-5443-15E9639A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analysis</a:t>
            </a:r>
            <a:br>
              <a:rPr lang="en-US" dirty="0"/>
            </a:br>
            <a:r>
              <a:rPr lang="en-US" dirty="0"/>
              <a:t>ARIMA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31FDB-8A07-7F24-D675-813DD9B32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5E873-475E-FEB9-FF51-CE6EEAFAF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75" y="2557969"/>
            <a:ext cx="4318416" cy="6068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094089-8756-AB2C-4FAB-1C9BF3C84270}"/>
              </a:ext>
            </a:extLst>
          </p:cNvPr>
          <p:cNvSpPr txBox="1"/>
          <p:nvPr/>
        </p:nvSpPr>
        <p:spPr>
          <a:xfrm>
            <a:off x="838200" y="2188637"/>
            <a:ext cx="215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Moving average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1E97E0-D34D-1143-3263-22FBFD962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775868"/>
            <a:ext cx="4923036" cy="5853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8A8E01-1F4E-A13E-CEDC-D5977A58DAF2}"/>
              </a:ext>
            </a:extLst>
          </p:cNvPr>
          <p:cNvSpPr txBox="1"/>
          <p:nvPr/>
        </p:nvSpPr>
        <p:spPr>
          <a:xfrm>
            <a:off x="838200" y="3287854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Autoregressive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25C76E-EF89-658A-3236-6566C20AC4E3}"/>
              </a:ext>
            </a:extLst>
          </p:cNvPr>
          <p:cNvSpPr txBox="1"/>
          <p:nvPr/>
        </p:nvSpPr>
        <p:spPr>
          <a:xfrm>
            <a:off x="698500" y="4458483"/>
            <a:ext cx="395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</a:t>
            </a:r>
            <a:r>
              <a:rPr lang="en-GB" dirty="0"/>
              <a:t>(</a:t>
            </a:r>
            <a:r>
              <a:rPr lang="en-GB" dirty="0" err="1"/>
              <a:t>Peixeiro</a:t>
            </a:r>
            <a:r>
              <a:rPr lang="en-GB" dirty="0"/>
              <a:t>, 2022, p. 68, p.91)</a:t>
            </a:r>
            <a:r>
              <a:rPr lang="en-DE" dirty="0"/>
              <a:t>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44E843-1C5F-F83F-F913-E2C1462B6BF4}"/>
              </a:ext>
            </a:extLst>
          </p:cNvPr>
          <p:cNvSpPr txBox="1"/>
          <p:nvPr/>
        </p:nvSpPr>
        <p:spPr>
          <a:xfrm>
            <a:off x="837574" y="5249985"/>
            <a:ext cx="77730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The basic ARIMA model is denoted by three parameters; ARIMA (</a:t>
            </a:r>
            <a:r>
              <a:rPr lang="en-DE" i="1" dirty="0"/>
              <a:t>p, d, q</a:t>
            </a:r>
            <a:r>
              <a:rPr lang="en-DE" dirty="0"/>
              <a:t>).</a:t>
            </a:r>
          </a:p>
          <a:p>
            <a:r>
              <a:rPr lang="en-DE" dirty="0"/>
              <a:t>p= order of autoregressive part, </a:t>
            </a:r>
          </a:p>
          <a:p>
            <a:r>
              <a:rPr lang="en-DE" dirty="0"/>
              <a:t>d= degree of differencing,</a:t>
            </a:r>
          </a:p>
          <a:p>
            <a:r>
              <a:rPr lang="en-DE" dirty="0"/>
              <a:t>q=order of moving average part.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98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AA10F-FCD3-2A44-5443-15E9639A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analysis</a:t>
            </a:r>
            <a:br>
              <a:rPr lang="en-US" dirty="0"/>
            </a:br>
            <a:r>
              <a:rPr lang="en-US" dirty="0"/>
              <a:t>Data preparation for weekly demand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31FDB-8A07-7F24-D675-813DD9B32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33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B18CC4-F05A-4DF3-F932-A9CD03337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989" y="2443397"/>
            <a:ext cx="11164284" cy="311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96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22DF-0221-04D8-9B6E-B4B3AF00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6FE20-373A-205E-E5C1-7F7877C0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34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ACA48D-B184-0D62-B8C8-8B59F2726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9796"/>
            <a:ext cx="4847598" cy="3231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21DDA5-93F4-0A0D-DAE9-FBB42F409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59796"/>
            <a:ext cx="4847598" cy="329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85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82ED5-46FA-5456-13BF-476C3103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E17FC-6940-C97F-B014-235A14CD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35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99579-90CB-B5A4-E52A-B428328B6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476" y="2083632"/>
            <a:ext cx="8284357" cy="446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91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8430-2F5B-C625-9605-0EBE23CC8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ARIMA(2,1,2) diagnostics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00F2D-8ACD-B7B7-62DD-3771A2DB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36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5B54AE-F62B-5BBF-AC26-C5CB96782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350884"/>
            <a:ext cx="5486400" cy="53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3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8430-2F5B-C625-9605-0EBE23CC8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ARIMA(2,1,2)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00F2D-8ACD-B7B7-62DD-3771A2DB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6BB730-26A6-0A4C-F6F2-58018F22D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24" y="2291517"/>
            <a:ext cx="6603168" cy="353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54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4DC0F-5DAB-235E-2911-285A0557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Corona contribution to ARIMA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EE679-6291-1EA8-33F3-9DE731CB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38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0B5DA0-94F7-FAAE-20EF-7EEC23C4A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1" y="1829595"/>
            <a:ext cx="5399587" cy="46632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BA6DF3-C899-9408-570D-74239F54072B}"/>
              </a:ext>
            </a:extLst>
          </p:cNvPr>
          <p:cNvSpPr/>
          <p:nvPr/>
        </p:nvSpPr>
        <p:spPr>
          <a:xfrm>
            <a:off x="5448300" y="6026150"/>
            <a:ext cx="698500" cy="330200"/>
          </a:xfrm>
          <a:prstGeom prst="rect">
            <a:avLst/>
          </a:prstGeom>
          <a:solidFill>
            <a:schemeClr val="accent2">
              <a:alpha val="30976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61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3ADE-D980-762B-1701-2225DC6B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Check-in  &amp; check-out interaction</a:t>
            </a:r>
            <a:br>
              <a:rPr lang="en-US" dirty="0"/>
            </a:br>
            <a:r>
              <a:rPr lang="en-US" sz="3200" dirty="0">
                <a:solidFill>
                  <a:srgbClr val="FF0000"/>
                </a:solidFill>
              </a:rPr>
              <a:t>(Last internal dependency)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4C30B-B2EA-3D2B-D252-841F28D9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39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F0DF3C-95FD-24E7-B949-BC3F54F8C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957909" cy="367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34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E2638-91DE-9141-34E3-C88B40D5C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3025E-6669-393A-CA81-82D22F37C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824148" cy="435133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The food containers are circulating between customers and partner stores. They need to be rebalanced to meet the demand at the individual stores.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F0B05-A4C2-7EFD-06BE-6FA487BC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4</a:t>
            </a:fld>
            <a:endParaRPr lang="en-US"/>
          </a:p>
        </p:txBody>
      </p:sp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67015FEB-8A8C-0AA3-42BF-A91B5E141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9022" y="5413155"/>
            <a:ext cx="914400" cy="914400"/>
          </a:xfrm>
          <a:prstGeom prst="rect">
            <a:avLst/>
          </a:prstGeom>
        </p:spPr>
      </p:pic>
      <p:pic>
        <p:nvPicPr>
          <p:cNvPr id="8" name="Graphic 7" descr="Store outline">
            <a:extLst>
              <a:ext uri="{FF2B5EF4-FFF2-40B4-BE49-F238E27FC236}">
                <a16:creationId xmlns:a16="http://schemas.microsoft.com/office/drawing/2014/main" id="{3FD3E701-EC21-EDBA-E0F1-5C0306684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3566" y="3283256"/>
            <a:ext cx="914400" cy="914400"/>
          </a:xfrm>
          <a:prstGeom prst="rect">
            <a:avLst/>
          </a:prstGeom>
        </p:spPr>
      </p:pic>
      <p:pic>
        <p:nvPicPr>
          <p:cNvPr id="9" name="Graphic 8" descr="Store outline">
            <a:extLst>
              <a:ext uri="{FF2B5EF4-FFF2-40B4-BE49-F238E27FC236}">
                <a16:creationId xmlns:a16="http://schemas.microsoft.com/office/drawing/2014/main" id="{B66BD5EF-15D3-F16D-C5FE-8E3624D62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5229" y="4422775"/>
            <a:ext cx="914400" cy="9144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72034C2D-E782-9ED8-5587-9AA2BEA24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8923" y="5091510"/>
            <a:ext cx="914400" cy="914400"/>
          </a:xfrm>
          <a:prstGeom prst="rect">
            <a:avLst/>
          </a:prstGeom>
        </p:spPr>
      </p:pic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1235643F-8911-BAF6-A609-3B312CF13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9084" y="5733710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28361A-B05D-66A6-13C7-DEF4A12B6F96}"/>
              </a:ext>
            </a:extLst>
          </p:cNvPr>
          <p:cNvCxnSpPr>
            <a:cxnSpLocks/>
          </p:cNvCxnSpPr>
          <p:nvPr/>
        </p:nvCxnSpPr>
        <p:spPr>
          <a:xfrm flipH="1">
            <a:off x="4721902" y="4063909"/>
            <a:ext cx="1271664" cy="10276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458853-761C-990E-C17C-B4ADB318846A}"/>
              </a:ext>
            </a:extLst>
          </p:cNvPr>
          <p:cNvCxnSpPr>
            <a:cxnSpLocks/>
          </p:cNvCxnSpPr>
          <p:nvPr/>
        </p:nvCxnSpPr>
        <p:spPr>
          <a:xfrm flipV="1">
            <a:off x="4721902" y="4197656"/>
            <a:ext cx="1271664" cy="11395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A0C5DD-2FAB-6D28-572B-6F4DB80DA661}"/>
              </a:ext>
            </a:extLst>
          </p:cNvPr>
          <p:cNvCxnSpPr>
            <a:endCxn id="6" idx="0"/>
          </p:cNvCxnSpPr>
          <p:nvPr/>
        </p:nvCxnSpPr>
        <p:spPr>
          <a:xfrm>
            <a:off x="6450766" y="4291605"/>
            <a:ext cx="255456" cy="112155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42F7AC-F237-F1D3-5F1A-BB1477018417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907966" y="4879975"/>
            <a:ext cx="2267263" cy="62861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3BAF71-4C9A-B69E-0BEB-A65C354431BF}"/>
              </a:ext>
            </a:extLst>
          </p:cNvPr>
          <p:cNvCxnSpPr>
            <a:cxnSpLocks/>
          </p:cNvCxnSpPr>
          <p:nvPr/>
        </p:nvCxnSpPr>
        <p:spPr>
          <a:xfrm flipH="1">
            <a:off x="9632429" y="5682457"/>
            <a:ext cx="2331440" cy="2901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4106CE-4F9B-7CBF-E1D1-6B9187A6224C}"/>
              </a:ext>
            </a:extLst>
          </p:cNvPr>
          <p:cNvCxnSpPr>
            <a:stCxn id="11" idx="0"/>
            <a:endCxn id="9" idx="2"/>
          </p:cNvCxnSpPr>
          <p:nvPr/>
        </p:nvCxnSpPr>
        <p:spPr>
          <a:xfrm flipV="1">
            <a:off x="9116284" y="5337175"/>
            <a:ext cx="516145" cy="396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58CF9E6-CC19-F81D-0834-C903E7D986D3}"/>
              </a:ext>
            </a:extLst>
          </p:cNvPr>
          <p:cNvSpPr txBox="1"/>
          <p:nvPr/>
        </p:nvSpPr>
        <p:spPr>
          <a:xfrm>
            <a:off x="8681100" y="5374138"/>
            <a:ext cx="80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D+4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93E961-5F87-ACAF-3D9C-89FFC6588F2E}"/>
              </a:ext>
            </a:extLst>
          </p:cNvPr>
          <p:cNvSpPr txBox="1"/>
          <p:nvPr/>
        </p:nvSpPr>
        <p:spPr>
          <a:xfrm>
            <a:off x="7578033" y="4882746"/>
            <a:ext cx="80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D+10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52E7FC-6C4A-DB4F-524D-74F2C56C6407}"/>
              </a:ext>
            </a:extLst>
          </p:cNvPr>
          <p:cNvSpPr txBox="1"/>
          <p:nvPr/>
        </p:nvSpPr>
        <p:spPr>
          <a:xfrm>
            <a:off x="5192392" y="4722178"/>
            <a:ext cx="80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D+0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F47C49-A861-20B5-54BD-DF5269A80238}"/>
              </a:ext>
            </a:extLst>
          </p:cNvPr>
          <p:cNvSpPr txBox="1"/>
          <p:nvPr/>
        </p:nvSpPr>
        <p:spPr>
          <a:xfrm>
            <a:off x="1138663" y="4529214"/>
            <a:ext cx="248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Geospatial complexity</a:t>
            </a:r>
          </a:p>
          <a:p>
            <a:r>
              <a:rPr lang="en-US" dirty="0">
                <a:solidFill>
                  <a:srgbClr val="FF0000"/>
                </a:solidFill>
              </a:rPr>
              <a:t>Time complexity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FB5A54-9BFF-9D1C-5F3A-D315CC679884}"/>
              </a:ext>
            </a:extLst>
          </p:cNvPr>
          <p:cNvSpPr/>
          <p:nvPr/>
        </p:nvSpPr>
        <p:spPr>
          <a:xfrm>
            <a:off x="6907966" y="3283256"/>
            <a:ext cx="255456" cy="62917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D12A9EA-4E78-AA43-D642-61672CEF9A71}"/>
              </a:ext>
            </a:extLst>
          </p:cNvPr>
          <p:cNvSpPr/>
          <p:nvPr/>
        </p:nvSpPr>
        <p:spPr>
          <a:xfrm>
            <a:off x="10089629" y="4507841"/>
            <a:ext cx="255456" cy="62917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ECF053-7052-854C-5D43-964500349D99}"/>
              </a:ext>
            </a:extLst>
          </p:cNvPr>
          <p:cNvSpPr txBox="1"/>
          <p:nvPr/>
        </p:nvSpPr>
        <p:spPr>
          <a:xfrm>
            <a:off x="10252689" y="4834560"/>
            <a:ext cx="80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</a:t>
            </a:r>
          </a:p>
        </p:txBody>
      </p:sp>
    </p:spTree>
    <p:extLst>
      <p:ext uri="{BB962C8B-B14F-4D97-AF65-F5344CB8AC3E}">
        <p14:creationId xmlns:p14="http://schemas.microsoft.com/office/powerpoint/2010/main" val="3091672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A299-20DD-5FAD-4C0C-7A73FBC2F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Check-in prediction with the exogenous variable  </a:t>
            </a:r>
            <a:br>
              <a:rPr lang="en-US" dirty="0"/>
            </a:br>
            <a:r>
              <a:rPr lang="en-US" dirty="0"/>
              <a:t>SARIMAX (1,1,0)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8A01-BD6B-0A7D-D2CA-97DB2FAE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40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A56B57-FE05-DAF1-1151-CCEAEA6DE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727" y="1752997"/>
            <a:ext cx="10515600" cy="401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38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2F4B-5012-696F-6CBC-4D5D0C1DE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Randomly selected stores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F1A63-BC46-837E-C576-3B044C6F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042E1-3EED-C0AB-7519-F038B1D92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3934"/>
            <a:ext cx="10339577" cy="40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34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9A2B-622D-D368-09EB-237E2F10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stores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2F6F6-F12E-1BAF-D440-F6D8E6F24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CC893-C1C5-5DDC-4972-00F128EDA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61" y="1854157"/>
            <a:ext cx="8780439" cy="427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27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F124-26BA-7EC7-FBD9-EE6A157B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Check-outs of the selected store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017E2-59F5-DAA8-1980-B972667A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43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BD7C08-3696-379F-BD4D-9B8B68792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74" y="1974395"/>
            <a:ext cx="11828285" cy="382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52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C4F9F-C476-5A9B-824D-94548424B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store</a:t>
            </a:r>
            <a:br>
              <a:rPr lang="en-US" dirty="0"/>
            </a:br>
            <a:r>
              <a:rPr lang="en-US" dirty="0"/>
              <a:t>Autocorrelation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638F0-79C1-2465-9F53-0224E9E7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44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3EBE2F-73AB-6596-F8BC-0F3B03414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4066" y="1689660"/>
            <a:ext cx="8619344" cy="42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60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3212E-0DE6-2D98-B025-07EA2CBD8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Prophet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BA35DA-4519-E623-E897-D49F0DF14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8969"/>
            <a:ext cx="7493000" cy="42291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A8546-67E7-67BA-1F54-7B1F290A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09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B090-60D5-C5A0-0E41-917674FD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Prophet model change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ED28F-E96C-264A-21D4-6479B866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46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BD7CA9-A3EC-5D27-38F0-9F2729995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7180" y="1898266"/>
            <a:ext cx="8619344" cy="495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92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AFFE5-8911-5E8F-6ACD-ADC6642F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Prophet diagnostics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DAE0B-3087-3D89-E5C5-8B0FEB99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47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86D259-92BB-1144-BB4F-E02CB374E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2634" y="1823866"/>
            <a:ext cx="4713366" cy="459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16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CCC8-E9C3-A122-CFFF-5F2FBD9F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Prophet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9A108-79F0-6A44-75DD-CBEF7E24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48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2EB63A-46E8-0E7D-90C3-6451A57E2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563" y="1690687"/>
            <a:ext cx="11429779" cy="319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32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D7C8C-1B99-C24F-89B3-8D57BBA4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C2DA3-6C15-9714-B414-60D12A1F8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Association between </a:t>
            </a:r>
            <a:r>
              <a:rPr lang="en-US" dirty="0"/>
              <a:t>container type 4 and 8 can be ignored.</a:t>
            </a:r>
          </a:p>
          <a:p>
            <a:pPr>
              <a:lnSpc>
                <a:spcPct val="150000"/>
              </a:lnSpc>
            </a:pPr>
            <a:r>
              <a:rPr lang="en-DE" dirty="0"/>
              <a:t>Although </a:t>
            </a:r>
            <a:r>
              <a:rPr lang="en-DE" b="1" dirty="0"/>
              <a:t>spatial autocorrelation </a:t>
            </a:r>
            <a:r>
              <a:rPr lang="en-DE" dirty="0"/>
              <a:t>shows some indications for such a correlation, the local autocorrelation and the graphical analysis does not justify a significant correlation with the check-out sizes. </a:t>
            </a:r>
          </a:p>
          <a:p>
            <a:pPr>
              <a:lnSpc>
                <a:spcPct val="150000"/>
              </a:lnSpc>
            </a:pPr>
            <a:r>
              <a:rPr lang="en-DE" b="1" dirty="0"/>
              <a:t>Corona cases </a:t>
            </a:r>
            <a:r>
              <a:rPr lang="en-DE" dirty="0"/>
              <a:t>is not relevant anymore, although we found out some correlation with the check-outs. </a:t>
            </a:r>
          </a:p>
          <a:p>
            <a:pPr>
              <a:lnSpc>
                <a:spcPct val="150000"/>
              </a:lnSpc>
            </a:pPr>
            <a:endParaRPr lang="en-DE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2ACD3-1DD6-B6AF-683D-DF1D27AA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11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ADC6-2C1D-E393-74BB-F6DF29E2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the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147F4-E1D9-F4E5-C57F-90C2D04A5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DE" dirty="0"/>
              <a:t>This thesis aims to develop a demand </a:t>
            </a:r>
            <a:r>
              <a:rPr lang="en-DE" dirty="0">
                <a:solidFill>
                  <a:srgbClr val="FF0000"/>
                </a:solidFill>
              </a:rPr>
              <a:t>prediction model </a:t>
            </a:r>
            <a:r>
              <a:rPr lang="en-DE" dirty="0"/>
              <a:t>for Vytal such that this prediction helps the rebalancing effort across the stores in Cologne. </a:t>
            </a:r>
          </a:p>
          <a:p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4C207-09FF-58F5-F042-2A80096A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64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CF27-A9ED-2855-B3D2-D0017F0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47192-2736-930B-845E-41F91B2ED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046"/>
            <a:ext cx="10515600" cy="509782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DE" b="1" dirty="0"/>
              <a:t>Daily and weekly seasonality </a:t>
            </a:r>
            <a:r>
              <a:rPr lang="en-DE" dirty="0"/>
              <a:t>are evident. </a:t>
            </a:r>
          </a:p>
          <a:p>
            <a:pPr>
              <a:lnSpc>
                <a:spcPct val="150000"/>
              </a:lnSpc>
            </a:pPr>
            <a:r>
              <a:rPr lang="en-DE" dirty="0"/>
              <a:t>Yearly seasonality should be monitored in the future.</a:t>
            </a:r>
          </a:p>
          <a:p>
            <a:pPr>
              <a:lnSpc>
                <a:spcPct val="150000"/>
              </a:lnSpc>
            </a:pPr>
            <a:r>
              <a:rPr lang="en-DE" dirty="0"/>
              <a:t>ARIMA and prophet models were implemented for long and short-term planning horizons.</a:t>
            </a:r>
          </a:p>
          <a:p>
            <a:pPr>
              <a:lnSpc>
                <a:spcPct val="150000"/>
              </a:lnSpc>
            </a:pPr>
            <a:r>
              <a:rPr lang="en-DE" b="1" dirty="0"/>
              <a:t>Prophet</a:t>
            </a:r>
            <a:r>
              <a:rPr lang="en-DE" dirty="0"/>
              <a:t> was preffered over ARIMA beca</a:t>
            </a:r>
            <a:r>
              <a:rPr lang="en-GB" dirty="0"/>
              <a:t>us</a:t>
            </a:r>
            <a:r>
              <a:rPr lang="en-DE" dirty="0"/>
              <a:t>e of its scalability. </a:t>
            </a:r>
          </a:p>
          <a:p>
            <a:pPr>
              <a:lnSpc>
                <a:spcPct val="150000"/>
              </a:lnSpc>
            </a:pPr>
            <a:r>
              <a:rPr lang="en-DE" dirty="0"/>
              <a:t>Daily aggregation was taken in this thesis. However, </a:t>
            </a:r>
            <a:r>
              <a:rPr lang="en-DE" b="1" dirty="0"/>
              <a:t>intraday granularity </a:t>
            </a:r>
            <a:r>
              <a:rPr lang="en-DE" dirty="0"/>
              <a:t>can be also interesting for future studies. </a:t>
            </a:r>
          </a:p>
          <a:p>
            <a:pPr>
              <a:lnSpc>
                <a:spcPct val="150000"/>
              </a:lnSpc>
            </a:pPr>
            <a:r>
              <a:rPr lang="en-DE" b="1" dirty="0"/>
              <a:t>Consumer prespective </a:t>
            </a:r>
            <a:r>
              <a:rPr lang="en-DE" dirty="0"/>
              <a:t>regarding the predictions can also be interesting for future studies. </a:t>
            </a:r>
          </a:p>
          <a:p>
            <a:pPr>
              <a:lnSpc>
                <a:spcPct val="150000"/>
              </a:lnSpc>
            </a:pPr>
            <a:r>
              <a:rPr lang="en-DE" dirty="0"/>
              <a:t>The noise in the series can be explained better and then modelled as more data is collected, i.e. data from consumers or stores, e.g. </a:t>
            </a:r>
            <a:r>
              <a:rPr lang="en-DE" b="1" dirty="0"/>
              <a:t>daily routine </a:t>
            </a:r>
            <a:r>
              <a:rPr lang="en-DE" dirty="0"/>
              <a:t>of a customer or </a:t>
            </a:r>
            <a:r>
              <a:rPr lang="en-DE" b="1" dirty="0"/>
              <a:t>available seats </a:t>
            </a:r>
            <a:r>
              <a:rPr lang="en-DE" dirty="0"/>
              <a:t>in a store.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3B0E0-1268-4552-E2BC-99843DD7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18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D1C84-04AA-A4DD-FDEB-8CD3211E6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136525"/>
            <a:ext cx="10515600" cy="1325563"/>
          </a:xfrm>
        </p:spPr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1DCE-6AE1-CD4C-8509-995892E16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23" y="1148862"/>
            <a:ext cx="11711353" cy="5207488"/>
          </a:xfrm>
        </p:spPr>
        <p:txBody>
          <a:bodyPr>
            <a:normAutofit fontScale="55000" lnSpcReduction="20000"/>
          </a:bodyPr>
          <a:lstStyle/>
          <a:p>
            <a:endParaRPr lang="en-DE" dirty="0"/>
          </a:p>
          <a:p>
            <a:r>
              <a:rPr lang="en-DE" dirty="0"/>
              <a:t>Deuscher Wetterdienst. (2022). Open data. Retrieved 5 5, 2022 from https://opendata.dwd.de/</a:t>
            </a:r>
          </a:p>
          <a:p>
            <a:r>
              <a:rPr lang="en-DE" dirty="0"/>
              <a:t>DIVA-GIS. (2022). Download data by country. Retrieved 5 16, 2022 from http://www.diva-gis.org/gdata</a:t>
            </a:r>
          </a:p>
          <a:p>
            <a:r>
              <a:rPr lang="en-DE" dirty="0"/>
              <a:t>Glen, S. (2016). Statistics How To. Retrieved 6 1, 2022 from https://www.statisticshowto.com/morans-i/#:~:text=The%20Moran's%20statistic%20is%20calculated,%CC%84y)2)%2Fn</a:t>
            </a:r>
          </a:p>
          <a:p>
            <a:r>
              <a:rPr lang="en-DE" dirty="0"/>
              <a:t>Offene Daten Köln. (2022, 5 5). Grüne Flächen. Retrieved 1 1, 4 from Grüne Flächen: https://offenedaten-koeln.de/dataset/gruenflaechenkataster-koeln-flaechentypen</a:t>
            </a:r>
          </a:p>
          <a:p>
            <a:r>
              <a:rPr lang="en-DE" dirty="0"/>
              <a:t>Peixeiro, M. (2022). Time Series Forecasting in Python (1st Edition ed.). New York: Manning.</a:t>
            </a:r>
          </a:p>
          <a:p>
            <a:r>
              <a:rPr lang="en-DE" dirty="0"/>
              <a:t>Rafferty, G. (2021). Forecasting Data Time Series Data with Facebook Prophet (1st Edition ed.). Mumbai: Pack.</a:t>
            </a:r>
          </a:p>
          <a:p>
            <a:r>
              <a:rPr lang="en-DE" dirty="0"/>
              <a:t>Robert Koch Institute. (2022, 4 4). SARS-CoV-2_Infektionen_in_Deutschland. Retrieved 3 1, 2022 from GitHub: https://github.com/robert-koch-institut/SARS-CoV-2_Infektionen_in_Deutschland</a:t>
            </a:r>
          </a:p>
          <a:p>
            <a:r>
              <a:rPr lang="en-DE" dirty="0"/>
              <a:t>rspatial.org. (2022). Spatial Data Science. Retrieved 5 18, 2022 from </a:t>
            </a:r>
            <a:r>
              <a:rPr lang="en-DE" dirty="0">
                <a:hlinkClick r:id="rId2"/>
              </a:rPr>
              <a:t>https://rspatial.org/raster/analysis/3-spauto.html</a:t>
            </a:r>
            <a:endParaRPr lang="en-DE" dirty="0"/>
          </a:p>
          <a:p>
            <a:r>
              <a:rPr lang="en-DE" dirty="0"/>
              <a:t>Robson, W. (2019). The Math of Prophet. Retrieved 2 2, 2023 from https://medium.com/future-vision/the-math-of-prophet-46864fa9c55a</a:t>
            </a:r>
          </a:p>
          <a:p>
            <a:r>
              <a:rPr lang="en-DE" dirty="0"/>
              <a:t>Stadt-Köln. (2022, 4 1). Veranstaltungen. Retrieved 3 2, 2022 from Veranstaltungen: https://www.stadt-koeln.de/leben-in-koeln/veranstaltungen</a:t>
            </a:r>
          </a:p>
          <a:p>
            <a:r>
              <a:rPr lang="en-DE" dirty="0"/>
              <a:t>Tan, P.-N., Steinbach, M., Karpatne, A., &amp; Kumar, V. (2020). Introduction to Data Mining (2nd Edition Global Edition ed.). New York: Pearson.</a:t>
            </a:r>
          </a:p>
          <a:p>
            <a:r>
              <a:rPr lang="en-DE" dirty="0"/>
              <a:t>Verkehrsverbund-Rhein-Sieg. (2022, 5 1). OpenData / OpenService. Retrieved 2 2, 2022 from https://www.vrs.de/fahren/fahrplanauskunft/opendata-/-openservice</a:t>
            </a:r>
          </a:p>
          <a:p>
            <a:r>
              <a:rPr lang="en-DE" dirty="0"/>
              <a:t>Vytal. (2022, 5 5). Home Page. Retrieved 1 15, 2022 from https://en.vytal.org/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02DCA-78E4-5B6C-240E-C7486DB0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07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3D68-9736-217E-B8F7-D98C48CDA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Potential 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2444-3056-9FE5-1560-56BC451E0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Internal dependencies</a:t>
            </a:r>
          </a:p>
          <a:p>
            <a:pPr lvl="1">
              <a:buFont typeface="Wingdings" pitchFamily="2" charset="2"/>
              <a:buChar char="Ø"/>
            </a:pPr>
            <a:r>
              <a:rPr lang="en-DE" dirty="0"/>
              <a:t>Association analysis </a:t>
            </a:r>
          </a:p>
          <a:p>
            <a:pPr lvl="1">
              <a:buFont typeface="Wingdings" pitchFamily="2" charset="2"/>
              <a:buChar char="Ø"/>
            </a:pPr>
            <a:r>
              <a:rPr lang="en-DE" dirty="0"/>
              <a:t>Spatial autocorrelation </a:t>
            </a:r>
          </a:p>
          <a:p>
            <a:pPr lvl="1">
              <a:buFont typeface="Wingdings" pitchFamily="2" charset="2"/>
              <a:buChar char="Ø"/>
            </a:pPr>
            <a:r>
              <a:rPr lang="en-DE" dirty="0"/>
              <a:t>Interaction between check-ins and check-outs</a:t>
            </a:r>
          </a:p>
          <a:p>
            <a:r>
              <a:rPr lang="en-DE" dirty="0"/>
              <a:t>Then the external factors </a:t>
            </a:r>
          </a:p>
          <a:p>
            <a:pPr lvl="1">
              <a:buFont typeface="Wingdings" pitchFamily="2" charset="2"/>
              <a:buChar char="Ø"/>
            </a:pPr>
            <a:r>
              <a:rPr lang="en-DE" dirty="0"/>
              <a:t>weather temperature, </a:t>
            </a:r>
          </a:p>
          <a:p>
            <a:pPr lvl="1">
              <a:buFont typeface="Wingdings" pitchFamily="2" charset="2"/>
              <a:buChar char="Ø"/>
            </a:pPr>
            <a:r>
              <a:rPr lang="en-DE" dirty="0"/>
              <a:t>stores' proximity to public transport stations, </a:t>
            </a:r>
          </a:p>
          <a:p>
            <a:pPr lvl="1">
              <a:buFont typeface="Wingdings" pitchFamily="2" charset="2"/>
              <a:buChar char="Ø"/>
            </a:pPr>
            <a:r>
              <a:rPr lang="en-DE" dirty="0"/>
              <a:t>proximity to green fields, </a:t>
            </a:r>
          </a:p>
          <a:p>
            <a:pPr lvl="1">
              <a:buFont typeface="Wingdings" pitchFamily="2" charset="2"/>
              <a:buChar char="Ø"/>
            </a:pPr>
            <a:r>
              <a:rPr lang="en-DE" dirty="0"/>
              <a:t>proximity to event places, </a:t>
            </a:r>
          </a:p>
          <a:p>
            <a:pPr lvl="1">
              <a:buFont typeface="Wingdings" pitchFamily="2" charset="2"/>
              <a:buChar char="Ø"/>
            </a:pPr>
            <a:r>
              <a:rPr lang="en-DE" dirty="0"/>
              <a:t>corona cases.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E7BD6-B27F-D8B4-5817-E51EAC79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54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C770F-2C0D-E340-AA1A-CE7D7C62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E76C4-2848-58FA-5DA5-59186599E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Geospatial area: Cologne</a:t>
            </a:r>
          </a:p>
          <a:p>
            <a:r>
              <a:rPr lang="en-US" dirty="0"/>
              <a:t>Time domain: Daily aggregate transactions</a:t>
            </a:r>
          </a:p>
          <a:p>
            <a:r>
              <a:rPr lang="en-US" dirty="0"/>
              <a:t>Container type 1 (except association analysis)</a:t>
            </a:r>
          </a:p>
          <a:p>
            <a:r>
              <a:rPr lang="en-US" dirty="0"/>
              <a:t>Regular consumers (non internal users, non catering users)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3031A-BB54-A3F0-C2FB-C700DA33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02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370AF-8488-55F7-D2AB-4AA5A682E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 stores in Cologne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8CD3AE-9BBD-E31E-6D52-FFC017623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3554" y="1492483"/>
            <a:ext cx="4974146" cy="445207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F181C-6440-6AB6-422C-A3858042C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4664D7-D04D-F65B-8EBB-210AEBFF6364}"/>
              </a:ext>
            </a:extLst>
          </p:cNvPr>
          <p:cNvSpPr txBox="1"/>
          <p:nvPr/>
        </p:nvSpPr>
        <p:spPr>
          <a:xfrm>
            <a:off x="7899816" y="1690688"/>
            <a:ext cx="302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350+ stores as of March 2022!</a:t>
            </a:r>
          </a:p>
        </p:txBody>
      </p:sp>
    </p:spTree>
    <p:extLst>
      <p:ext uri="{BB962C8B-B14F-4D97-AF65-F5344CB8AC3E}">
        <p14:creationId xmlns:p14="http://schemas.microsoft.com/office/powerpoint/2010/main" val="424237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FE16-3C8D-C492-86E5-42527289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Circulation of the 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5B811-E8BD-243B-8900-C863E9029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7BBFC-88D4-0C4A-86E0-DB2AE310FBF2}" type="slidenum">
              <a:rPr lang="en-US" smtClean="0"/>
              <a:t>9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C9BD2B-FFD6-DA4A-8714-53005A6AF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232"/>
          <a:stretch/>
        </p:blipFill>
        <p:spPr bwMode="auto">
          <a:xfrm>
            <a:off x="122121" y="1414025"/>
            <a:ext cx="8105932" cy="4942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D975B9-79A9-66AE-2149-6ED91928F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314" y="1489513"/>
            <a:ext cx="3767565" cy="2902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E44E5-3D98-8BA8-1D13-2832A6D41659}"/>
              </a:ext>
            </a:extLst>
          </p:cNvPr>
          <p:cNvSpPr txBox="1"/>
          <p:nvPr/>
        </p:nvSpPr>
        <p:spPr>
          <a:xfrm>
            <a:off x="8584218" y="5331840"/>
            <a:ext cx="2413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Geospatial complexity!</a:t>
            </a:r>
          </a:p>
        </p:txBody>
      </p:sp>
    </p:spTree>
    <p:extLst>
      <p:ext uri="{BB962C8B-B14F-4D97-AF65-F5344CB8AC3E}">
        <p14:creationId xmlns:p14="http://schemas.microsoft.com/office/powerpoint/2010/main" val="2912819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alpha val="30976"/>
          </a:schemeClr>
        </a:solidFill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0000"/>
          </a:solidFill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1487</Words>
  <Application>Microsoft Macintosh PowerPoint</Application>
  <PresentationFormat>Widescreen</PresentationFormat>
  <Paragraphs>255</Paragraphs>
  <Slides>51</Slides>
  <Notes>12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Times New Roman</vt:lpstr>
      <vt:lpstr>Wingdings</vt:lpstr>
      <vt:lpstr>Office Theme</vt:lpstr>
      <vt:lpstr>Master Thesis Colloquium </vt:lpstr>
      <vt:lpstr>Outline</vt:lpstr>
      <vt:lpstr>Vytal</vt:lpstr>
      <vt:lpstr>Problem</vt:lpstr>
      <vt:lpstr>Aim of the thesis</vt:lpstr>
      <vt:lpstr>Potential variables</vt:lpstr>
      <vt:lpstr>Limitations</vt:lpstr>
      <vt:lpstr>Partner stores in Cologne</vt:lpstr>
      <vt:lpstr>Circulation of the containers</vt:lpstr>
      <vt:lpstr>Balance of the stores in recent days</vt:lpstr>
      <vt:lpstr>Consumer daily check-out distribution per store</vt:lpstr>
      <vt:lpstr>Hourly transactions distribution</vt:lpstr>
      <vt:lpstr>Weekly distribution</vt:lpstr>
      <vt:lpstr>Days of the containers’ duration at customers at a store  (Store id='791b56e7-ac51-432f-b75d-17d6556a42ae’)</vt:lpstr>
      <vt:lpstr>Internal dependencies</vt:lpstr>
      <vt:lpstr>Container type distribution</vt:lpstr>
      <vt:lpstr>Association analysis</vt:lpstr>
      <vt:lpstr>Spatial complexity Container flows among the stores</vt:lpstr>
      <vt:lpstr>Spatial autocorrelation Moran’s I</vt:lpstr>
      <vt:lpstr>Moran’s I scatter plot</vt:lpstr>
      <vt:lpstr>Moran’s I simulation</vt:lpstr>
      <vt:lpstr>Moran’s I with different distances</vt:lpstr>
      <vt:lpstr>Local autocorrelation</vt:lpstr>
      <vt:lpstr>External variables</vt:lpstr>
      <vt:lpstr>Temperature</vt:lpstr>
      <vt:lpstr>Green fields</vt:lpstr>
      <vt:lpstr>Bus network</vt:lpstr>
      <vt:lpstr>Correlation and p-values tables</vt:lpstr>
      <vt:lpstr>Events</vt:lpstr>
      <vt:lpstr>Corona cases</vt:lpstr>
      <vt:lpstr>Time Series </vt:lpstr>
      <vt:lpstr>Time series analysis ARIMA</vt:lpstr>
      <vt:lpstr>Time series analysis Data preparation for weekly demand</vt:lpstr>
      <vt:lpstr>Autocorrelation</vt:lpstr>
      <vt:lpstr>Differencing</vt:lpstr>
      <vt:lpstr>ARIMA(2,1,2) diagnostics</vt:lpstr>
      <vt:lpstr>ARIMA(2,1,2) predictions</vt:lpstr>
      <vt:lpstr>Corona contribution to ARIMA</vt:lpstr>
      <vt:lpstr>Check-in  &amp; check-out interaction (Last internal dependency)</vt:lpstr>
      <vt:lpstr>Check-in prediction with the exogenous variable   SARIMAX (1,1,0)</vt:lpstr>
      <vt:lpstr>Randomly selected stores</vt:lpstr>
      <vt:lpstr>Top 10 stores</vt:lpstr>
      <vt:lpstr>Check-outs of the selected store</vt:lpstr>
      <vt:lpstr>Selected store Autocorrelation</vt:lpstr>
      <vt:lpstr>Prophet</vt:lpstr>
      <vt:lpstr>Prophet model change points</vt:lpstr>
      <vt:lpstr>Prophet diagnostics</vt:lpstr>
      <vt:lpstr>Prophet prediction</vt:lpstr>
      <vt:lpstr>Conclusion and recommendations</vt:lpstr>
      <vt:lpstr>Conclusion and recommendations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Kültigin Bozdemir</dc:creator>
  <cp:lastModifiedBy>Kültigin Bozdemir</cp:lastModifiedBy>
  <cp:revision>15</cp:revision>
  <dcterms:created xsi:type="dcterms:W3CDTF">2022-07-28T09:31:08Z</dcterms:created>
  <dcterms:modified xsi:type="dcterms:W3CDTF">2022-09-12T12:57:52Z</dcterms:modified>
</cp:coreProperties>
</file>